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12" r:id="rId3"/>
    <p:sldId id="317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42" r:id="rId12"/>
    <p:sldId id="334" r:id="rId13"/>
    <p:sldId id="336" r:id="rId14"/>
    <p:sldId id="338" r:id="rId15"/>
    <p:sldId id="339" r:id="rId16"/>
    <p:sldId id="341" r:id="rId17"/>
    <p:sldId id="344" r:id="rId18"/>
    <p:sldId id="345" r:id="rId19"/>
    <p:sldId id="282" r:id="rId20"/>
    <p:sldId id="283" r:id="rId21"/>
    <p:sldId id="284" r:id="rId22"/>
    <p:sldId id="314" r:id="rId23"/>
    <p:sldId id="315" r:id="rId24"/>
    <p:sldId id="267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IBM Plex Sans" panose="020B0503050203000203" pitchFamily="34" charset="0"/>
      <p:regular r:id="rId33"/>
      <p:bold r:id="rId34"/>
      <p:italic r:id="rId35"/>
      <p:boldItalic r:id="rId3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вчинникова Ангелина" initials="ОА" lastIdx="2" clrIdx="0">
    <p:extLst>
      <p:ext uri="{19B8F6BF-5375-455C-9EA6-DF929625EA0E}">
        <p15:presenceInfo xmlns:p15="http://schemas.microsoft.com/office/powerpoint/2012/main" userId="S-1-5-21-2015425210-3319968732-1508549856-31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351A"/>
    <a:srgbClr val="E2F0D9"/>
    <a:srgbClr val="34CE34"/>
    <a:srgbClr val="116857"/>
    <a:srgbClr val="000000"/>
    <a:srgbClr val="1C7D7C"/>
    <a:srgbClr val="118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72" autoAdjust="0"/>
    <p:restoredTop sz="81163" autoAdjust="0"/>
  </p:normalViewPr>
  <p:slideViewPr>
    <p:cSldViewPr snapToGrid="0">
      <p:cViewPr varScale="1">
        <p:scale>
          <a:sx n="86" d="100"/>
          <a:sy n="86" d="100"/>
        </p:scale>
        <p:origin x="7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16B63-1FD0-CF49-BC7E-7A787681F399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2C6A9-2E31-2840-A469-9CC265F56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3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2C6A9-2E31-2840-A469-9CC265F563D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2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2C6A9-2E31-2840-A469-9CC265F563D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4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2C6A9-2E31-2840-A469-9CC265F563D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992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2C6A9-2E31-2840-A469-9CC265F563D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45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5C27A-DCF9-6A1C-3415-1FCEF113F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5A5FB2-AEC3-8303-3F04-FA5123FD0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4B9731-F42D-5DF0-6A49-2D202232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D9F1C-47C4-6841-B0E7-E9F0CBE73745}" type="datetime1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89FF7-F06F-7561-4369-29E12A0E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9110C-6CC9-673B-FDDD-F19821EF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8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B9615-0B4D-B8BC-C819-937729DF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791D9F-447A-D938-D64B-35BD45F52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3759AE-34AB-14DC-F932-1A537852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CCC1C7-77B2-EE47-AC62-72E84E9F17B1}" type="datetime1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1C28F-E090-81E6-C729-08D90152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F374B5-BF41-CED1-48C7-3A9F10F8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070F1C-22A3-E52E-E7F4-48DF36F64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28A22C-604C-3396-BD48-3F27A2B57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59992-AE2D-402E-CCFA-D74E921B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6C13F2-1759-F847-9E97-AF09149D13DB}" type="datetime1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89870-62FD-17D2-960A-6A018A2F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9B0F1-451E-4FCB-D0EA-DDCD7723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9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EC105-EE03-CB54-F652-751325AB3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B5B229-23CF-07FB-F40C-A10E32FC9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212F4F-6961-0223-A7D2-8A37A35C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C12EE2-5032-A840-962B-6DE5A018D6FE}" type="datetime1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DD5D30-6A08-195E-9585-602E14F2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140B21-44E9-1F02-4FCD-0E8901D8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254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8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15CF7-5886-6E3A-1743-D22ED3E5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54F589-EAAE-108C-601D-23587DD9C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A362DA-F1FD-5CC6-7819-4D0F0FCD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5EC8DA-5694-6E49-9CC9-2D6B3E1EBF39}" type="datetime1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6D0F71-137F-6019-0548-30C2B004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6B9E8-1777-4B32-EBC7-D306B5FF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84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756AE-67FE-840E-59EF-09A9EAD2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75819A-B0CA-BE3D-186C-9FEAD5E41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06B303-5BAF-C0FA-599F-DF3044514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F49E7E-A096-8F9A-29DC-A2CD5F1390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7EBF6-2DE5-234D-B178-E413357E601E}" type="datetime1">
              <a:rPr lang="ru-RU" smtClean="0"/>
              <a:t>20.12.2025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BC8FE0-A06A-B054-E51A-DD7605A3B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B48C53-3E95-ECEB-6B58-8851E424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9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D95DF-1568-CFC2-EA5B-45822820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99C28F-44A4-2BDF-60B2-F8CB24C2B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71DD34-6C40-AED2-DDFC-865A94762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B65F8B-0A48-38E5-1C58-C214E7499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9F4DEA-54F4-18A5-8C8D-C43D85C7A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61D1A7-15C6-C4DD-29C8-01349E56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6241BB-B369-3346-8F7B-00C52BEB639F}" type="datetime1">
              <a:rPr lang="ru-RU" smtClean="0"/>
              <a:t>20.12.2025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9288BB-62D7-467C-0B2A-55B99DDC5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776D42-6852-F3F6-3850-D5C469ED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1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9B6B8-B51F-7A3F-0652-300435D8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73F76B-6A8C-454B-7959-3FB6A97F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41A515-EA2C-5149-8582-BBDF8E0EF435}" type="datetime1">
              <a:rPr lang="ru-RU" smtClean="0"/>
              <a:t>20.12.2025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952F11-AAFA-B30F-231B-FC56FE72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937B29-DFC8-4703-40F9-4A3DC2C5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1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2B455E-E1EE-9C8D-6EB1-83C39002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B2CBF-68F8-7540-A855-2819C6A979F2}" type="datetime1">
              <a:rPr lang="ru-RU" smtClean="0"/>
              <a:t>20.12.2025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9E2B4E-079A-8877-07DB-1B79EBCA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65753F-9762-C3F6-868E-B9E71BFE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77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F51B9-6E9A-6D9B-6C61-8DDF8560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01358A-42CD-E961-EE1D-CF960932B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DE8E33-6DAE-F262-9896-6866E61A1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BE3761-E3F7-006B-9C11-F0EED70E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CBF6E-1EEF-FF42-BFE2-937F3D0E3365}" type="datetime1">
              <a:rPr lang="ru-RU" smtClean="0"/>
              <a:t>20.12.2025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5C83E7-EB62-7E2E-9259-94C1B8C8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ACA9E1-2028-5961-6F13-4956AB70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04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E81FB-9139-A866-D502-65335E8A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06396F-F62A-E5C7-4FF0-98841245B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ECF3F5-F492-655A-74EE-497CB2C72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E77EFD-56C6-A680-8EC5-BA8271D44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2DB901-A8CF-BD49-8D9C-BC90C665B07E}" type="datetime1">
              <a:rPr lang="ru-RU" smtClean="0"/>
              <a:t>20.12.2025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7E857E-93D6-F5BE-F299-1D1C33A35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143212-3521-C577-1A47-18D126FF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7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14127D5-2933-E8CB-F855-6EDC14C35ABE}"/>
              </a:ext>
            </a:extLst>
          </p:cNvPr>
          <p:cNvGrpSpPr/>
          <p:nvPr userDrawn="1"/>
        </p:nvGrpSpPr>
        <p:grpSpPr>
          <a:xfrm>
            <a:off x="-1" y="0"/>
            <a:ext cx="1725854" cy="6867939"/>
            <a:chOff x="0" y="0"/>
            <a:chExt cx="1725854" cy="686793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BFFF6B0-5898-C12D-F9C3-9765904B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9939"/>
              <a:ext cx="1725854" cy="6858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EF8FC90-993E-5547-43F1-944A88592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40475" t="-352" r="25367" b="352"/>
            <a:stretch/>
          </p:blipFill>
          <p:spPr>
            <a:xfrm>
              <a:off x="0" y="0"/>
              <a:ext cx="1725854" cy="33790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8666725-ED28-60FA-4BA1-A965C54A2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t="-352" r="65842" b="352"/>
            <a:stretch/>
          </p:blipFill>
          <p:spPr>
            <a:xfrm>
              <a:off x="0" y="3337857"/>
              <a:ext cx="1725854" cy="337901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DDB473B-3A7D-038E-E552-8693D13CA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71895" y="3049866"/>
              <a:ext cx="1296513" cy="535892"/>
            </a:xfrm>
            <a:prstGeom prst="rect">
              <a:avLst/>
            </a:prstGeom>
          </p:spPr>
        </p:pic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EA2ABF80-A4B9-ED45-2E84-C21853045C01}"/>
                </a:ext>
              </a:extLst>
            </p:cNvPr>
            <p:cNvSpPr/>
            <p:nvPr/>
          </p:nvSpPr>
          <p:spPr>
            <a:xfrm>
              <a:off x="571981" y="5957349"/>
              <a:ext cx="581891" cy="58189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DD8C468-E7D2-0124-3B85-024458E064C1}"/>
              </a:ext>
            </a:extLst>
          </p:cNvPr>
          <p:cNvCxnSpPr>
            <a:cxnSpLocks/>
          </p:cNvCxnSpPr>
          <p:nvPr userDrawn="1"/>
        </p:nvCxnSpPr>
        <p:spPr>
          <a:xfrm>
            <a:off x="6497690" y="6476043"/>
            <a:ext cx="4581790" cy="0"/>
          </a:xfrm>
          <a:prstGeom prst="line">
            <a:avLst/>
          </a:prstGeom>
          <a:ln>
            <a:solidFill>
              <a:srgbClr val="D335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616F93-F8AA-3F10-FE7C-C05A34005993}"/>
              </a:ext>
            </a:extLst>
          </p:cNvPr>
          <p:cNvSpPr/>
          <p:nvPr userDrawn="1"/>
        </p:nvSpPr>
        <p:spPr>
          <a:xfrm rot="16200000">
            <a:off x="939134" y="1641587"/>
            <a:ext cx="1676385" cy="102946"/>
          </a:xfrm>
          <a:prstGeom prst="rect">
            <a:avLst/>
          </a:prstGeom>
          <a:solidFill>
            <a:srgbClr val="D33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976100-A2A5-4795-A244-CDC7072F5E30}"/>
              </a:ext>
            </a:extLst>
          </p:cNvPr>
          <p:cNvSpPr txBox="1"/>
          <p:nvPr userDrawn="1"/>
        </p:nvSpPr>
        <p:spPr>
          <a:xfrm>
            <a:off x="11227137" y="6345238"/>
            <a:ext cx="6495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D3351A"/>
                </a:solidFill>
                <a:latin typeface="IBM Plex Sans" panose="020B0503050203000203" pitchFamily="34" charset="0"/>
              </a:rPr>
              <a:t>niioz.ru</a:t>
            </a:r>
            <a:endParaRPr lang="ru-RU" sz="1100" dirty="0">
              <a:solidFill>
                <a:srgbClr val="D3351A"/>
              </a:solidFill>
              <a:latin typeface="IBM Plex Sans" panose="020B0503050203000203" pitchFamily="34" charset="0"/>
            </a:endParaRPr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EEFDDFA9-550E-7E27-E7D9-5A84E4967A6A}"/>
              </a:ext>
            </a:extLst>
          </p:cNvPr>
          <p:cNvSpPr txBox="1">
            <a:spLocks/>
          </p:cNvSpPr>
          <p:nvPr userDrawn="1"/>
        </p:nvSpPr>
        <p:spPr>
          <a:xfrm>
            <a:off x="573081" y="6092481"/>
            <a:ext cx="58189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7671622-5600-7144-AECE-5D3DC3903948}" type="slidenum">
              <a:rPr lang="ru-RU" sz="1400" smtClean="0">
                <a:solidFill>
                  <a:schemeClr val="bg1"/>
                </a:solidFill>
                <a:latin typeface="IBM Plex Sans" panose="020B0503050203000203" pitchFamily="34" charset="0"/>
              </a:rPr>
              <a:pPr algn="ctr"/>
              <a:t>‹#›</a:t>
            </a:fld>
            <a:endParaRPr lang="ru-RU" sz="1400" dirty="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12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12" Type="http://schemas.openxmlformats.org/officeDocument/2006/relationships/image" Target="../media/image24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12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12" Type="http://schemas.openxmlformats.org/officeDocument/2006/relationships/image" Target="../media/image24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emf"/><Relationship Id="rId7" Type="http://schemas.openxmlformats.org/officeDocument/2006/relationships/image" Target="../media/image19.emf"/><Relationship Id="rId12" Type="http://schemas.openxmlformats.org/officeDocument/2006/relationships/image" Target="../media/image24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83375C-5F77-B7A9-DE6C-2B9631328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17248" y="137923"/>
            <a:ext cx="14594668" cy="820950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0EB4CF9-1114-08EF-4A00-1418D56CB790}"/>
              </a:ext>
            </a:extLst>
          </p:cNvPr>
          <p:cNvGrpSpPr/>
          <p:nvPr/>
        </p:nvGrpSpPr>
        <p:grpSpPr>
          <a:xfrm>
            <a:off x="0" y="13590"/>
            <a:ext cx="12192000" cy="2122782"/>
            <a:chOff x="0" y="13589"/>
            <a:chExt cx="12192000" cy="468023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5F0D73D-048D-67E8-AB5E-03C96C013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613" r="9021"/>
            <a:stretch/>
          </p:blipFill>
          <p:spPr>
            <a:xfrm>
              <a:off x="6987497" y="13589"/>
              <a:ext cx="5204503" cy="468023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C36C03B-2DB2-8D66-C918-A45A5EDC2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0" y="13589"/>
              <a:ext cx="6987497" cy="4672934"/>
            </a:xfrm>
            <a:prstGeom prst="rect">
              <a:avLst/>
            </a:prstGeom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FC1808-7B74-A3C6-142C-33EAEDB61B24}"/>
              </a:ext>
            </a:extLst>
          </p:cNvPr>
          <p:cNvSpPr/>
          <p:nvPr/>
        </p:nvSpPr>
        <p:spPr>
          <a:xfrm>
            <a:off x="533853" y="4774833"/>
            <a:ext cx="8697047" cy="1611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68B282-AA7E-AF45-7512-59292BB074BE}"/>
              </a:ext>
            </a:extLst>
          </p:cNvPr>
          <p:cNvSpPr txBox="1"/>
          <p:nvPr/>
        </p:nvSpPr>
        <p:spPr>
          <a:xfrm>
            <a:off x="-597395" y="2626584"/>
            <a:ext cx="120858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07943">
              <a:spcBef>
                <a:spcPct val="0"/>
              </a:spcBef>
              <a:defRPr/>
            </a:pP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30</a:t>
            </a:r>
          </a:p>
          <a:p>
            <a:pPr lvl="0" algn="ctr" defTabSz="1007943">
              <a:spcBef>
                <a:spcPct val="0"/>
              </a:spcBef>
              <a:defRPr/>
            </a:pP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вспомогательных отделений и кабинетов</a:t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A4581D-1503-379D-F8B6-DCC6EF08F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410" y="5181963"/>
            <a:ext cx="1477238" cy="60777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DC6ED3-A856-B164-DA7A-A64FC5E2BA93}"/>
              </a:ext>
            </a:extLst>
          </p:cNvPr>
          <p:cNvSpPr/>
          <p:nvPr/>
        </p:nvSpPr>
        <p:spPr>
          <a:xfrm>
            <a:off x="9410842" y="4774833"/>
            <a:ext cx="2247303" cy="1611235"/>
          </a:xfrm>
          <a:prstGeom prst="rect">
            <a:avLst/>
          </a:prstGeom>
          <a:solidFill>
            <a:srgbClr val="D33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44DD45-9E0C-4E18-91B9-772EE49A2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8066" y="5664275"/>
            <a:ext cx="591363" cy="4938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F0EEAE-AC81-4D2E-BBAD-53AF09E08A1A}"/>
              </a:ext>
            </a:extLst>
          </p:cNvPr>
          <p:cNvSpPr txBox="1"/>
          <p:nvPr/>
        </p:nvSpPr>
        <p:spPr>
          <a:xfrm>
            <a:off x="4075861" y="5706234"/>
            <a:ext cx="4040277" cy="461665"/>
          </a:xfrm>
          <a:prstGeom prst="rect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Отдел по учету деятельности амбулаторно- поликлинических медицинских организаций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3C165B-FFFC-43A5-88D7-D52CD2086D64}"/>
              </a:ext>
            </a:extLst>
          </p:cNvPr>
          <p:cNvSpPr txBox="1"/>
          <p:nvPr/>
        </p:nvSpPr>
        <p:spPr>
          <a:xfrm>
            <a:off x="9920457" y="5428872"/>
            <a:ext cx="1111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2025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655EED-126A-4625-9961-8C0C8262A0AA}"/>
              </a:ext>
            </a:extLst>
          </p:cNvPr>
          <p:cNvSpPr txBox="1"/>
          <p:nvPr/>
        </p:nvSpPr>
        <p:spPr>
          <a:xfrm>
            <a:off x="3733101" y="4764076"/>
            <a:ext cx="4986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презентации                              Арутюнова Н. Е.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1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5E9FE1-2CE1-40E4-B5F7-071FB40F9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181" y="4819893"/>
            <a:ext cx="8162925" cy="14192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C85B5-8734-439B-BD21-ED64429E7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181" y="87816"/>
            <a:ext cx="6791325" cy="422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DAAC3E-AD96-460F-9D89-906638C122F4}"/>
              </a:ext>
            </a:extLst>
          </p:cNvPr>
          <p:cNvSpPr txBox="1"/>
          <p:nvPr/>
        </p:nvSpPr>
        <p:spPr>
          <a:xfrm>
            <a:off x="8091172" y="618882"/>
            <a:ext cx="561109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Межтабличная проверка</a:t>
            </a:r>
            <a:r>
              <a:rPr lang="en-US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деятельности кабинета ЛФК по подразделениям ( амбулаторно, стационар,  дневной стационар) в т.4701 показывать при наличии штатных и занятых ставок  врачей ЛФК и инструкторов по лечебной физкультуре ( в части процедур) в таблице 1100 по соответствующим подразделениям .</a:t>
            </a: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на конец отчетного периода  указанные должности вакантны , а в течении года деятельность велась-  необходимо предоставить пояснительную записку.</a:t>
            </a:r>
          </a:p>
          <a:p>
            <a:pPr lvl="0" defTabSz="1042873"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т.1100 стр.56/160 гр.4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т.4601 гр.3 по всем строкам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endParaRPr lang="ru-RU" sz="12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endParaRPr lang="ru-RU" sz="12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-если т.1100 стр. 56/160 гр.6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т.4601 гр.4 по всем строкам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endParaRPr lang="ru-RU" sz="12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-если т.1100 стр. 56/160  гр.8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т.4601 гр.5/6 по всем строкам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042873">
              <a:defRPr/>
            </a:pPr>
            <a:endParaRPr lang="ru-RU" sz="12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наличия в штатном расписании амбулаторно –                                   поликлинического подразделения/ стационара /дневного стационара и ставок в них</a:t>
            </a:r>
          </a:p>
          <a:p>
            <a:pPr lvl="0" defTabSz="1042873"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27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4F5A1E-DBF9-41F8-BBB4-95C303EA2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716" y="4705347"/>
            <a:ext cx="9292915" cy="15049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2A9BA1-4C50-4470-8DD7-E3159D287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575" y="0"/>
            <a:ext cx="6086825" cy="4020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617566-5DB1-45F4-B33E-4091EADFA284}"/>
              </a:ext>
            </a:extLst>
          </p:cNvPr>
          <p:cNvSpPr txBox="1"/>
          <p:nvPr/>
        </p:nvSpPr>
        <p:spPr>
          <a:xfrm>
            <a:off x="8156428" y="-53039"/>
            <a:ext cx="5670407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r>
              <a:rPr lang="ru-RU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Межтабличная проверка</a:t>
            </a:r>
            <a:r>
              <a:rPr lang="en-US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latin typeface="Times New Roman" pitchFamily="18" charset="0"/>
                <a:cs typeface="Times New Roman" pitchFamily="18" charset="0"/>
              </a:rPr>
              <a:t>Сведения о посещениях к врачам по лечебной физкультуре  в т.2100 должны </a:t>
            </a:r>
            <a:r>
              <a:rPr lang="ru-RU" sz="1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коррелировать</a:t>
            </a:r>
            <a:r>
              <a:rPr lang="ru-RU" sz="12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0" dirty="0">
                <a:latin typeface="Times New Roman" pitchFamily="18" charset="0"/>
                <a:cs typeface="Times New Roman" pitchFamily="18" charset="0"/>
              </a:rPr>
              <a:t>с данными о лицах, закончивших лечение в кабинете ЛФК по</a:t>
            </a:r>
            <a:r>
              <a:rPr lang="en-US" sz="1200" kern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defTabSz="1042873">
              <a:defRPr/>
            </a:pPr>
            <a:r>
              <a:rPr lang="en-US" sz="1200" kern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kern="0" dirty="0">
                <a:latin typeface="Times New Roman" pitchFamily="18" charset="0"/>
                <a:cs typeface="Times New Roman" pitchFamily="18" charset="0"/>
              </a:rPr>
              <a:t> возрастным контингентам</a:t>
            </a:r>
            <a:r>
              <a:rPr lang="en-US" sz="1200" kern="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defTabSz="1042873">
              <a:defRPr/>
            </a:pPr>
            <a:r>
              <a:rPr lang="en-US" sz="1200" kern="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200" kern="0" dirty="0">
                <a:latin typeface="Times New Roman" pitchFamily="18" charset="0"/>
                <a:cs typeface="Times New Roman" pitchFamily="18" charset="0"/>
              </a:rPr>
              <a:t>инвалидам</a:t>
            </a:r>
            <a:r>
              <a:rPr lang="en-US" sz="1200" kern="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kern="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kern="0" dirty="0">
              <a:latin typeface="Times New Roman" pitchFamily="18" charset="0"/>
              <a:cs typeface="Times New Roman" pitchFamily="18" charset="0"/>
            </a:endParaRPr>
          </a:p>
          <a:p>
            <a:pPr lvl="0" defTabSz="1042873"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042873"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042873">
              <a:defRPr/>
            </a:pP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2100 стр.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(7+8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+11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т.4701 гр. 4 стр. 1          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</a:p>
          <a:p>
            <a:pPr defTabSz="1042873">
              <a:defRPr/>
            </a:pP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2100 стр.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(7+8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+11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т.4701 гр. 4 стр. 1.1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инвалиды               </a:t>
            </a:r>
          </a:p>
          <a:p>
            <a:pPr lvl="0" defTabSz="1042873">
              <a:defRPr/>
            </a:pP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2100 стр.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гр.8+ гр.13  ≥ т.4701 гр. 4 стр. 3           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  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defTabSz="1042873">
              <a:defRPr/>
            </a:pP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2100 стр.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гр.8 + гр.12 ≥ т.4701 гр. 4 стр. 1.2     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инвалиды</a:t>
            </a:r>
          </a:p>
          <a:p>
            <a:pPr defTabSz="1042873">
              <a:defRPr/>
            </a:pP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2100 стр. 56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(7+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(11-12)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т.4701 гр. 4 (стр. 1- стр. 3) 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</a:t>
            </a:r>
          </a:p>
          <a:p>
            <a:pPr defTabSz="1042873">
              <a:defRPr/>
            </a:pP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2100 стр. 56.1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(7+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(11-13)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т.4701 гр. 4 (стр. 1- стр. 3) </a:t>
            </a:r>
            <a:r>
              <a:rPr lang="ru-RU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 инвалиды               </a:t>
            </a:r>
          </a:p>
          <a:p>
            <a:pPr defTabSz="1042873">
              <a:defRPr/>
            </a:pP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endParaRPr lang="ru-RU" alt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случае отсутствия посещений в медицинской организации к  врачу  по лечебной физкультуре, при  наличии деятельности кабинета ЛФК в т.4701 необходимо предоставить пояснительную записку о причинах несоответствия (например</a:t>
            </a:r>
            <a:r>
              <a:rPr lang="en-US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 лечение  по ЛФК пациенты были направлены другими врачами- специалистами).</a:t>
            </a:r>
          </a:p>
          <a:p>
            <a:pPr lvl="0" defTabSz="1042873"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400418-A3FB-425F-888C-E5A862E15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026" y="1400178"/>
            <a:ext cx="573074" cy="315251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3C87EA-650C-4CE8-9858-50F5A84F9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026" y="3353502"/>
            <a:ext cx="573074" cy="315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2DDE9F-A54F-4022-852F-A7642204A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3021" y="5837043"/>
            <a:ext cx="438758" cy="3594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D38027D-4EE3-415C-9B37-8584712817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3284" y="5833476"/>
            <a:ext cx="438950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25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288441-F387-4E28-88BF-43A3DD28B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25" y="35811"/>
            <a:ext cx="6791325" cy="4229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617566-5DB1-45F4-B33E-4091EADFA284}"/>
              </a:ext>
            </a:extLst>
          </p:cNvPr>
          <p:cNvSpPr txBox="1"/>
          <p:nvPr/>
        </p:nvSpPr>
        <p:spPr>
          <a:xfrm>
            <a:off x="7192082" y="3227297"/>
            <a:ext cx="499991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r>
              <a:rPr lang="ru-RU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4.Межтабличная проверка</a:t>
            </a:r>
            <a:r>
              <a:rPr lang="en-US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1042873">
              <a:defRPr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выписанных* из стационара пациентах в т.3100 не должны быть меньше числа лиц , закончивших лечение в кабинете ЛФК в стационарных условиях в т.4701 гр.6.</a:t>
            </a:r>
          </a:p>
          <a:p>
            <a:pPr lvl="0" defTabSz="1042873">
              <a:defRPr/>
            </a:pP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042873"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3100 гр.10+гр.13 стр. 1 ≥ т. 4701 гр.6 стр.1</a:t>
            </a:r>
          </a:p>
          <a:p>
            <a:pPr defTabSz="1042873">
              <a:defRPr/>
            </a:pP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2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Выписанные пациенты считаются по выписанным из стационара и   умершим в стационаре пациентам</a:t>
            </a: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400418-A3FB-425F-888C-E5A862E15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792" y="1558132"/>
            <a:ext cx="486426" cy="39845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3E0C5E-35B4-4EA0-A0F8-F721698A6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825" y="4869872"/>
            <a:ext cx="5200650" cy="1752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E421B5-D4FD-467C-96DA-6B492B80D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673" y="6323943"/>
            <a:ext cx="363427" cy="2985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B279D-EB65-41CA-AFDD-A264308F57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207" y="6323943"/>
            <a:ext cx="359695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88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C99296-8A96-4DC2-93DA-240950B81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93" y="110922"/>
            <a:ext cx="5222169" cy="43052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1CBCBE-63C1-4253-A847-5850CDFFE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646" y="3076224"/>
            <a:ext cx="5044353" cy="12469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617566-5DB1-45F4-B33E-4091EADFA284}"/>
              </a:ext>
            </a:extLst>
          </p:cNvPr>
          <p:cNvSpPr txBox="1"/>
          <p:nvPr/>
        </p:nvSpPr>
        <p:spPr>
          <a:xfrm>
            <a:off x="1535798" y="4416214"/>
            <a:ext cx="10822455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r>
              <a:rPr lang="ru-RU" sz="1200" b="1" u="sng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Межформенная</a:t>
            </a:r>
            <a:r>
              <a:rPr lang="ru-RU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проверка</a:t>
            </a:r>
            <a:r>
              <a:rPr lang="en-US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1042873">
              <a:defRPr/>
            </a:pPr>
            <a:r>
              <a:rPr lang="ru-RU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Число лиц, закончивших лечение в кабинете ЛФК в условиях дневного стационара в ФФСН 30  т.4701 гр.5 по возрастным контингентам</a:t>
            </a:r>
            <a:r>
              <a:rPr lang="en-US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:</a:t>
            </a:r>
          </a:p>
          <a:p>
            <a:pPr defTabSz="1042873">
              <a:defRPr/>
            </a:pPr>
            <a:r>
              <a:rPr lang="ru-RU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- </a:t>
            </a:r>
            <a:r>
              <a:rPr lang="ru-RU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общее число лиц, закончивших лечение</a:t>
            </a:r>
            <a:r>
              <a:rPr lang="en-US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  <a:br>
              <a:rPr lang="en-US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</a:br>
            <a:r>
              <a:rPr lang="ru-RU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-</a:t>
            </a:r>
            <a:r>
              <a:rPr lang="ru-RU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несовершеннолетние  от 0 до 17 лет, закончивших лечение</a:t>
            </a:r>
            <a:r>
              <a:rPr lang="en-US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  <a:endParaRPr lang="ru-RU" altLang="ru-RU" sz="120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171450" indent="-171450" defTabSz="1042873">
              <a:buFontTx/>
              <a:buChar char="-"/>
              <a:defRPr/>
            </a:pPr>
            <a:r>
              <a:rPr lang="ru-RU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взрослые 18 лет и старше, закончившие лечение</a:t>
            </a:r>
            <a:r>
              <a:rPr lang="en-US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</a:p>
          <a:p>
            <a:pPr defTabSz="1042873">
              <a:defRPr/>
            </a:pPr>
            <a:r>
              <a:rPr lang="ru-RU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не должно превышать </a:t>
            </a:r>
            <a:r>
              <a:rPr lang="ru-RU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количество выписанных пациентов из дневных стационаров, оказывающих  медицинскую помощь в амбулаторных условиях( включая стационары на дому)  и в стационарных условиях в ф.14 ДС. </a:t>
            </a: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042873"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т.4701 гр.5 стр. 1 ≤ ф. 14-ДС т. 2000 АПУ стр. 1 гр.(7+9) + т. 2000 АПУ на дому стр. 1 гр.(7 +гр.9)+ т. 2000 СТАЦ стр. 1 гр.(7 +9) 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т.4701 гр.5 стр. 3 ≤ ф. 14-ДС т. 2000 АПУ стр. 1 гр.9 +т. 2000 АПУ на дому стр.1  гр.9+ т. 2000СТАЦ стр. 1 гр.9 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т.4701 гр.5 стр. 1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тр.5 ≤ ф. 14-ДС т. 2000 АПУ стр. 1 гр.7+ т. 2000 АПУ на дому стр. 1 гр.7 +т. 2000 СТАЦ стр. 1 гр.7  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400418-A3FB-425F-888C-E5A862E15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574" y="1667264"/>
            <a:ext cx="486426" cy="301336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8AA0AC-85CD-42BD-A215-79BDE3258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574" y="3650319"/>
            <a:ext cx="486426" cy="3984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7B415E-9812-49DA-9B4E-E14EFABE74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7646" y="41264"/>
            <a:ext cx="5044354" cy="14639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4F9A60-9720-4F4E-9068-87E70B7340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7281" y="1567655"/>
            <a:ext cx="5044353" cy="14859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C9286F-4B47-46D9-A6CF-51B2B81489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91624" y="4091499"/>
            <a:ext cx="379358" cy="2078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21571FF-C72D-4077-AE8D-56B262671F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8616" y="2808640"/>
            <a:ext cx="377985" cy="2072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BD1874B-C8B0-4A05-A6B7-4B4FFB8D88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2997" y="1310430"/>
            <a:ext cx="377985" cy="2072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B1F2F7A-0495-42A3-8143-2D931C4FEE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83052" y="1276123"/>
            <a:ext cx="366913" cy="2342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6486F36-29DF-44AB-9AF7-9FE92E5163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3915" y="2796382"/>
            <a:ext cx="327288" cy="20728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17B5E81-0DBB-439B-A668-22E07AF816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93786" y="4091630"/>
            <a:ext cx="365792" cy="2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66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A9D92EF-1876-46BF-9063-ADA7B9900344}"/>
              </a:ext>
            </a:extLst>
          </p:cNvPr>
          <p:cNvSpPr txBox="1">
            <a:spLocks noChangeArrowheads="1"/>
          </p:cNvSpPr>
          <p:nvPr/>
        </p:nvSpPr>
        <p:spPr>
          <a:xfrm>
            <a:off x="1661532" y="0"/>
            <a:ext cx="10404086" cy="20829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marL="923948" marR="0" lvl="0" indent="-92394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 т</a:t>
            </a:r>
            <a:r>
              <a:rPr kumimoji="0" lang="ru-RU" altLang="ru-RU" sz="16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.4801 « Деятельность кабинета рефлексотерапии»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таблицу включают данные по всем источникам финансирования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строку включаются сведения о пациентах закончивших лечение;</a:t>
            </a:r>
            <a:endParaRPr lang="en-US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строках 2, 2.1, 2.2  указывать все оказанные пациентам процедуры, независимо от того завершено лечение или нет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 ошибок введены дополнительные строки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графы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3 «из общего числа лиц, закончивших лечение (стр.1): дети 0-17 лет»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«из числа отпущенных процедур (стр.2): детям 0-17 лет, </a:t>
            </a:r>
            <a:r>
              <a:rPr lang="ru-RU" alt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графа 6 «в подразделениях, оказывающих медицинскую помощь в стационарных условиях »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kumimoji="0" lang="ru-RU" altLang="ru-RU" sz="14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910639-ABDA-477D-A746-B885803F227A}"/>
              </a:ext>
            </a:extLst>
          </p:cNvPr>
          <p:cNvSpPr txBox="1"/>
          <p:nvPr/>
        </p:nvSpPr>
        <p:spPr>
          <a:xfrm>
            <a:off x="8464860" y="2413220"/>
            <a:ext cx="4682428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r>
              <a:rPr lang="ru-RU" sz="1200" b="1" u="sng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Внутритабличная</a:t>
            </a:r>
            <a:r>
              <a:rPr lang="ru-RU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проверка</a:t>
            </a:r>
            <a:r>
              <a:rPr lang="en-US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графы 3 «всего» 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строкам таблицы 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 числе  лиц , закончивших лечение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lvl="0" indent="-171450" defTabSz="1042873">
              <a:buFontTx/>
              <a:buChar char="-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числе отпущенных процедур , в том числе инвалидам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суммой значений данных показателей в подразделениях , оказывающих медицинскую помощь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амбулаторных условиях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defTabSz="1042873">
              <a:defRPr/>
            </a:pP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условиях дневного стационара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стационарных условиях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т.4801 гр.3 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т.4801 гр.(4+5+6) </a:t>
            </a:r>
          </a:p>
          <a:p>
            <a:pPr lvl="0" defTabSz="1042873"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по всем строкам</a:t>
            </a:r>
          </a:p>
          <a:p>
            <a:pPr lvl="0" defTabSz="1042873">
              <a:defRPr/>
            </a:pPr>
            <a:endParaRPr lang="en-US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1042873">
              <a:buFont typeface="Arial" panose="020B0604020202020204" pitchFamily="34" charset="0"/>
              <a:buChar char="•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 ошибок и анализа  сведений 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кабинета рефлексотерапии необходимо проверять количество процедур на одно лицо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подразделениях, для этого в программе предусмотрены дополнительные </a:t>
            </a:r>
            <a:r>
              <a:rPr lang="ru-RU" alt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авторасчетные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графы (3.1-6.1)</a:t>
            </a: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ADDFE2-E6E3-415B-A552-71A0A8461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954" y="2247135"/>
            <a:ext cx="6324600" cy="47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58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4403F5-1AC4-4233-836F-490E87734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398" y="3976909"/>
            <a:ext cx="5972175" cy="2286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BCDEA4-FFB0-406B-98AC-7D7F2A994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398" y="0"/>
            <a:ext cx="6324600" cy="37914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A2408E-FC89-43F3-94E7-7D21A6219D48}"/>
              </a:ext>
            </a:extLst>
          </p:cNvPr>
          <p:cNvSpPr txBox="1"/>
          <p:nvPr/>
        </p:nvSpPr>
        <p:spPr>
          <a:xfrm>
            <a:off x="7510515" y="1621590"/>
            <a:ext cx="6305845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Межтабличная проверка</a:t>
            </a:r>
            <a:r>
              <a:rPr lang="en-US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деятельности кабинета рефлексотерапии по подразделениям ( амбулаторно, стационар,  дневной стационар) в т.4801 показывать при наличии штатных и занятых ставок  врачей рефлексотерапевтов в таблице 1100 по соответствующим подразделениям .</a:t>
            </a: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на конец отчетного периода должность вакантна , а в течении года деятельность велась-  необходимо предоставить пояснительную записку.</a:t>
            </a:r>
          </a:p>
          <a:p>
            <a:pPr lvl="0" defTabSz="1042873"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т.1100 стр.82 гр.4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т.4801 гр.3 по всем строкам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endParaRPr lang="ru-RU" sz="1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endParaRPr lang="ru-RU" sz="12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-если т.1100 стр.82 гр.6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т.4801 гр.4 по всем строкам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defTabSz="1042873"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-если т.1100 стр.82 гр.8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т.4801 гр.5/6 по всем строкам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наличия в штатном расписании амбулаторно –                                   поликлинического подразделения/ стационара /дневного стационара и соответствующих ставок в них.</a:t>
            </a:r>
          </a:p>
          <a:p>
            <a:pPr lvl="0" defTabSz="1042873"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96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CCA19C-0312-4A5A-BDD1-F7899613D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676" y="4708694"/>
            <a:ext cx="9277350" cy="180975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73A7CC-F362-4D43-8781-647BBB3E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033" y="-53039"/>
            <a:ext cx="6141016" cy="44716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617566-5DB1-45F4-B33E-4091EADFA284}"/>
              </a:ext>
            </a:extLst>
          </p:cNvPr>
          <p:cNvSpPr txBox="1"/>
          <p:nvPr/>
        </p:nvSpPr>
        <p:spPr>
          <a:xfrm>
            <a:off x="8156428" y="-53039"/>
            <a:ext cx="5670407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r>
              <a:rPr lang="ru-RU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Межтабличная проверка</a:t>
            </a:r>
            <a:r>
              <a:rPr lang="en-US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latin typeface="Times New Roman" pitchFamily="18" charset="0"/>
                <a:cs typeface="Times New Roman" pitchFamily="18" charset="0"/>
              </a:rPr>
              <a:t>Сведения о посещениях к врачам рефлексотерапевтам  в т.2100 должны </a:t>
            </a:r>
            <a:r>
              <a:rPr lang="ru-RU" sz="1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коррелировать</a:t>
            </a:r>
            <a:r>
              <a:rPr lang="ru-RU" sz="12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0" dirty="0">
                <a:latin typeface="Times New Roman" pitchFamily="18" charset="0"/>
                <a:cs typeface="Times New Roman" pitchFamily="18" charset="0"/>
              </a:rPr>
              <a:t>с данными о лицах, закончивших физиотерапевтическое лечение  в т. </a:t>
            </a:r>
            <a:r>
              <a:rPr lang="en-US" sz="1200" kern="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kern="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kern="0" dirty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1200" kern="0" dirty="0">
                <a:latin typeface="Times New Roman" pitchFamily="18" charset="0"/>
                <a:cs typeface="Times New Roman" pitchFamily="18" charset="0"/>
              </a:rPr>
              <a:t>  по</a:t>
            </a:r>
            <a:r>
              <a:rPr lang="en-US" sz="1200" kern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defTabSz="1042873">
              <a:defRPr/>
            </a:pPr>
            <a:r>
              <a:rPr lang="en-US" sz="1200" kern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kern="0" dirty="0">
                <a:latin typeface="Times New Roman" pitchFamily="18" charset="0"/>
                <a:cs typeface="Times New Roman" pitchFamily="18" charset="0"/>
              </a:rPr>
              <a:t> возрастным контингентам</a:t>
            </a:r>
            <a:r>
              <a:rPr lang="en-US" sz="1200" kern="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defTabSz="1042873">
              <a:defRPr/>
            </a:pPr>
            <a:r>
              <a:rPr lang="en-US" sz="1200" kern="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200" kern="0" dirty="0">
                <a:latin typeface="Times New Roman" pitchFamily="18" charset="0"/>
                <a:cs typeface="Times New Roman" pitchFamily="18" charset="0"/>
              </a:rPr>
              <a:t>инвалидам</a:t>
            </a:r>
            <a:r>
              <a:rPr lang="en-US" sz="1200" kern="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kern="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kern="0" dirty="0">
              <a:latin typeface="Times New Roman" pitchFamily="18" charset="0"/>
              <a:cs typeface="Times New Roman" pitchFamily="18" charset="0"/>
            </a:endParaRPr>
          </a:p>
          <a:p>
            <a:pPr lvl="0" defTabSz="1042873"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042873"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042873">
              <a:defRPr/>
            </a:pP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2100 стр. 82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(7+8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+11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т.4801 гр. 4 стр. 1          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</a:p>
          <a:p>
            <a:pPr defTabSz="1042873">
              <a:defRPr/>
            </a:pP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2100 стр. 82.1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(7+8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+11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т.4801 гр. 4 стр. 1.1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инвалиды               </a:t>
            </a:r>
          </a:p>
          <a:p>
            <a:pPr lvl="0" defTabSz="1042873">
              <a:defRPr/>
            </a:pP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2100 стр. 82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гр.8+ гр.13  ≥ т.4801 гр. 4 стр. 3           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  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defTabSz="1042873">
              <a:defRPr/>
            </a:pP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2100 стр. 82.1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гр.8 + гр.13 ≥ т.4801 гр. 4 стр. 1.2     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инвалиды</a:t>
            </a:r>
          </a:p>
          <a:p>
            <a:pPr defTabSz="1042873">
              <a:defRPr/>
            </a:pP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2100 стр. 82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(7+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(11-13)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т.4801 гр. 4 (стр. 1- стр. 3) 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</a:t>
            </a:r>
          </a:p>
          <a:p>
            <a:pPr defTabSz="1042873">
              <a:defRPr/>
            </a:pP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2100 стр. 82.1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(7+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(11-13)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т.4801 гр. 4 (стр. 1- стр. 3) </a:t>
            </a:r>
            <a:r>
              <a:rPr lang="ru-RU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 инвалиды               </a:t>
            </a:r>
          </a:p>
          <a:p>
            <a:pPr defTabSz="1042873">
              <a:defRPr/>
            </a:pP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endParaRPr lang="ru-RU" alt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400418-A3FB-425F-888C-E5A862E15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544" y="1773214"/>
            <a:ext cx="573074" cy="42175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3C87EA-650C-4CE8-9858-50F5A84F9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489" y="3677333"/>
            <a:ext cx="573074" cy="469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2DDE9F-A54F-4022-852F-A7642204A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670" y="6159036"/>
            <a:ext cx="438758" cy="3594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D38027D-4EE3-415C-9B37-8584712817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2681" y="6158749"/>
            <a:ext cx="438950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56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3E0C5E-35B4-4EA0-A0F8-F721698A6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034" y="4717396"/>
            <a:ext cx="5200650" cy="17526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A4B9CF-C773-4D45-9899-F7DB8FF7A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825" y="131450"/>
            <a:ext cx="5962650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617566-5DB1-45F4-B33E-4091EADFA284}"/>
              </a:ext>
            </a:extLst>
          </p:cNvPr>
          <p:cNvSpPr txBox="1"/>
          <p:nvPr/>
        </p:nvSpPr>
        <p:spPr>
          <a:xfrm>
            <a:off x="6819902" y="2381276"/>
            <a:ext cx="4999918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r>
              <a:rPr lang="ru-RU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4.Межтабличная проверка</a:t>
            </a:r>
            <a:r>
              <a:rPr lang="en-US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1042873">
              <a:defRPr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выписанных* из стационара пациентах в т.3100 не должны быть меньше числа лиц , закончивших лечение в кабинете рефлексотерапии в стационарных условиях в стационарных условиях в т.4801 гр.6.</a:t>
            </a:r>
          </a:p>
          <a:p>
            <a:pPr lvl="0" defTabSz="1042873">
              <a:defRPr/>
            </a:pP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042873"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3100 гр.10+гр.13 стр. 1 ≥ т. 4801 гр.6 стр.1</a:t>
            </a:r>
          </a:p>
          <a:p>
            <a:pPr defTabSz="1042873">
              <a:defRPr/>
            </a:pP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2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Выписанные пациенты считаются по выписанным из стационара и   умершим в стационаре пациентам</a:t>
            </a: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400418-A3FB-425F-888C-E5A862E15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476" y="1790395"/>
            <a:ext cx="486426" cy="39845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E421B5-D4FD-467C-96DA-6B492B80D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8645" y="6174678"/>
            <a:ext cx="363427" cy="2985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B279D-EB65-41CA-AFDD-A264308F57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6305" y="6171266"/>
            <a:ext cx="359695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60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CCDD96-F25C-4795-805A-72163208E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98" y="36098"/>
            <a:ext cx="5500622" cy="42632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1CBCBE-63C1-4253-A847-5850CDFFE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646" y="3076224"/>
            <a:ext cx="5044353" cy="12469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617566-5DB1-45F4-B33E-4091EADFA284}"/>
              </a:ext>
            </a:extLst>
          </p:cNvPr>
          <p:cNvSpPr txBox="1"/>
          <p:nvPr/>
        </p:nvSpPr>
        <p:spPr>
          <a:xfrm>
            <a:off x="1535798" y="4416214"/>
            <a:ext cx="10822455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r>
              <a:rPr lang="ru-RU" sz="1200" b="1" u="sng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Межформенные</a:t>
            </a:r>
            <a:r>
              <a:rPr lang="ru-RU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проверки</a:t>
            </a:r>
            <a:r>
              <a:rPr lang="en-US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1042873">
              <a:defRPr/>
            </a:pPr>
            <a:r>
              <a:rPr lang="ru-RU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Число лиц, закончивших лечение в кабинете рефлексотерапии в условиях дневного стационара в ФФСН 30  т.4801 гр.5 по возрастным контингентам</a:t>
            </a:r>
            <a:r>
              <a:rPr lang="en-US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:</a:t>
            </a:r>
          </a:p>
          <a:p>
            <a:pPr defTabSz="1042873">
              <a:defRPr/>
            </a:pPr>
            <a:r>
              <a:rPr lang="ru-RU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- </a:t>
            </a:r>
            <a:r>
              <a:rPr lang="ru-RU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общее число лиц, закончивших лечение</a:t>
            </a:r>
            <a:r>
              <a:rPr lang="en-US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  <a:br>
              <a:rPr lang="en-US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</a:br>
            <a:r>
              <a:rPr lang="ru-RU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-</a:t>
            </a:r>
            <a:r>
              <a:rPr lang="ru-RU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несовершеннолетние  от 0 до 17 лет, закончивших лечение</a:t>
            </a:r>
            <a:r>
              <a:rPr lang="en-US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  <a:endParaRPr lang="ru-RU" altLang="ru-RU" sz="120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171450" indent="-171450" defTabSz="1042873">
              <a:buFontTx/>
              <a:buChar char="-"/>
              <a:defRPr/>
            </a:pPr>
            <a:r>
              <a:rPr lang="ru-RU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взрослые 18 лет и старше, закончившие лечение</a:t>
            </a:r>
            <a:r>
              <a:rPr lang="en-US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</a:p>
          <a:p>
            <a:pPr defTabSz="1042873">
              <a:defRPr/>
            </a:pPr>
            <a:r>
              <a:rPr lang="ru-RU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не должно превышать </a:t>
            </a:r>
            <a:r>
              <a:rPr lang="ru-RU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количество выписанных пациентов из дневных стационаров, оказывающих  медицинскую помощь в амбулаторных условиях( включая стационары на дому)  и в стационарных условиях в ф.14 ДС. </a:t>
            </a: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042873"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т.4801 гр.5 стр. 1 ≤ ф. 14-ДС т. 2000 АПУ стр. 1 гр.(7+9) + т. 2000 АПУ на дому стр. 1 гр.(7 +гр.9)+ т. 2000 СТАЦ стр. 1 гр.(7 +9) 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т.4801 гр.5 стр. 3 ≤ ф. 14-ДС т. 2000 АПУ стр. 1 гр.9 +т. 2000 АПУ на дому стр.1  гр.9+ т. 2000СТАЦ стр. 1 гр.9 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т.4801 гр.5 стр. 1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тр.5 ≤ ф. 14-ДС т. 2000 АПУ стр. 1 гр.7+ т. 2000 АПУ на дому стр. 1 гр.7 +т. 2000 СТАЦ стр. 1 гр.7  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400418-A3FB-425F-888C-E5A862E15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442" y="1700718"/>
            <a:ext cx="486426" cy="301336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8AA0AC-85CD-42BD-A215-79BDE3258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536" y="3624444"/>
            <a:ext cx="486426" cy="3984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7B415E-9812-49DA-9B4E-E14EFABE74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7646" y="41264"/>
            <a:ext cx="5044354" cy="14639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4F9A60-9720-4F4E-9068-87E70B7340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7281" y="1567655"/>
            <a:ext cx="5044353" cy="14859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C9286F-4B47-46D9-A6CF-51B2B81489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91624" y="4091499"/>
            <a:ext cx="379358" cy="2078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21571FF-C72D-4077-AE8D-56B262671F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8616" y="2808640"/>
            <a:ext cx="377985" cy="2072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BD1874B-C8B0-4A05-A6B7-4B4FFB8D88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2997" y="1310430"/>
            <a:ext cx="377985" cy="2072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B1F2F7A-0495-42A3-8143-2D931C4FEE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83052" y="1276123"/>
            <a:ext cx="366913" cy="2342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6486F36-29DF-44AB-9AF7-9FE92E5163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3915" y="2796382"/>
            <a:ext cx="327288" cy="20728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17B5E81-0DBB-439B-A668-22E07AF816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93786" y="4091630"/>
            <a:ext cx="365792" cy="2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76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42B2F0-1A1D-42EC-B82C-C9A5575B3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866" y="2687151"/>
            <a:ext cx="8271534" cy="3747103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ABB72CD-70B0-4038-93E4-E33D10714B5F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1" y="0"/>
            <a:ext cx="10404086" cy="2456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marL="923948" marR="0" lvl="0" indent="-92394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 т</a:t>
            </a:r>
            <a:r>
              <a:rPr kumimoji="0" lang="ru-RU" altLang="ru-RU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.4802 « Деятельность отделения диализа»</a:t>
            </a:r>
          </a:p>
          <a:p>
            <a:pPr marL="923948" marR="0" lvl="0" indent="-923948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таблице показывается число диализных мест в любых функционирующих подразделениях медицинской организации, оказывающей медицинскую помощь в стационарных условиях, где имеется аппарат «искусственная почка»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 данные таблицы касаются пациентов , закончивших лечение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ru-RU" altLang="ru-RU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в таблицу предоставляются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учетной формы № </a:t>
            </a:r>
            <a:r>
              <a:rPr lang="ru-RU" sz="1200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003-1/у «Карта динамического наблюдения диализного больного»</a:t>
            </a:r>
            <a:r>
              <a:rPr lang="en-US" sz="1200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ru-RU" sz="1200" b="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оказания услуг не в отделении диализа, предоставляется пояснительная записка</a:t>
            </a:r>
            <a:r>
              <a:rPr lang="en-US" altLang="ru-RU" sz="1200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4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ACB8BB-51C9-40F5-913D-2F1D84ED8FA0}"/>
              </a:ext>
            </a:extLst>
          </p:cNvPr>
          <p:cNvSpPr txBox="1"/>
          <p:nvPr/>
        </p:nvSpPr>
        <p:spPr>
          <a:xfrm>
            <a:off x="7402322" y="3914371"/>
            <a:ext cx="499991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71450" indent="-171450" defTabSz="1042873">
              <a:buFont typeface="Arial" panose="020B0604020202020204" pitchFamily="34" charset="0"/>
              <a:buChar char="•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 ошибок и анализа  сведений 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отделения диализа необходимо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 defTabSz="1042873"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 указанную информацию по общему количеству пациентов , которым проведен диализ, по пациентам с ХПН, по пациентам без ХПН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defTabSz="1042873"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проверять количество диализов на одно лицо, для этого в программе предусмотрена дополнительная графа 4ж</a:t>
            </a: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1042873">
              <a:buFont typeface="Arial" panose="020B0604020202020204" pitchFamily="34" charset="0"/>
              <a:buChar char="•"/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1042873">
              <a:buFont typeface="Arial" panose="020B0604020202020204" pitchFamily="34" charset="0"/>
              <a:buChar char="•"/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1042873">
              <a:buFont typeface="Arial" panose="020B0604020202020204" pitchFamily="34" charset="0"/>
              <a:buChar char="•"/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4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9E5DEE-5203-438B-96BD-50B9540CAABB}"/>
              </a:ext>
            </a:extLst>
          </p:cNvPr>
          <p:cNvSpPr txBox="1"/>
          <p:nvPr/>
        </p:nvSpPr>
        <p:spPr>
          <a:xfrm>
            <a:off x="1971867" y="723822"/>
            <a:ext cx="8417258" cy="47397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презентации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Нормативная документация.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Указания по заполнению таблиц формы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т.4601 «Деятельность физиотерапевтического отделения  (кабинета)».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т. 4701 «Деятельность кабинета ЛФК».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т. 4801 «Деятельность кабинета рефлексотерапии».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 т. 4802 «Деятельность отделения диализа».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 т. 4803 «Деятельность отделения гипербарической оксигенации, единица».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2.6 т. 4804 «Логопедическая помощь, человек».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2.7 т. 4805 «Деятельность отделения гемосорбции и гравитационной хирургии крови».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Типичные ошибки при заполнении раздела.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Случаи предоставления пояснительных записок.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051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3">
            <a:extLst>
              <a:ext uri="{FF2B5EF4-FFF2-40B4-BE49-F238E27FC236}">
                <a16:creationId xmlns:a16="http://schemas.microsoft.com/office/drawing/2014/main" id="{DC672589-0EF0-4381-8118-D5CB900D5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286" y="4331088"/>
            <a:ext cx="8127662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ru-RU"/>
            </a:defPPr>
            <a:lvl1pPr>
              <a:spcAft>
                <a:spcPts val="1200"/>
              </a:spcAft>
              <a:defRPr sz="1400" b="1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marL="285750" marR="0" lvl="0" indent="-28575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строке 1 представляются сведения о числе барокамер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0" lvl="0" indent="-28575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2 – действующих барокамер (из строки 1)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между строками 1 и 2 разница – предоставить копии документов (актов) на нефункционирующее оборудование.</a:t>
            </a:r>
          </a:p>
          <a:p>
            <a:pPr marL="285750" marR="0" lvl="0" indent="-285750" defTabSz="1042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показываются услуги совокупно по всем источникам финансирования. </a:t>
            </a: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886589"/>
              </p:ext>
            </p:extLst>
          </p:nvPr>
        </p:nvGraphicFramePr>
        <p:xfrm>
          <a:off x="2018286" y="1773963"/>
          <a:ext cx="8127662" cy="2301928"/>
        </p:xfrm>
        <a:graphic>
          <a:graphicData uri="http://schemas.openxmlformats.org/drawingml/2006/table">
            <a:tbl>
              <a:tblPr/>
              <a:tblGrid>
                <a:gridCol w="5345039">
                  <a:extLst>
                    <a:ext uri="{9D8B030D-6E8A-4147-A177-3AD203B41FA5}">
                      <a16:colId xmlns:a16="http://schemas.microsoft.com/office/drawing/2014/main" val="3426781006"/>
                    </a:ext>
                  </a:extLst>
                </a:gridCol>
                <a:gridCol w="934369">
                  <a:extLst>
                    <a:ext uri="{9D8B030D-6E8A-4147-A177-3AD203B41FA5}">
                      <a16:colId xmlns:a16="http://schemas.microsoft.com/office/drawing/2014/main" val="1583811254"/>
                    </a:ext>
                  </a:extLst>
                </a:gridCol>
                <a:gridCol w="1848254">
                  <a:extLst>
                    <a:ext uri="{9D8B030D-6E8A-4147-A177-3AD203B41FA5}">
                      <a16:colId xmlns:a16="http://schemas.microsoft.com/office/drawing/2014/main" val="2483864637"/>
                    </a:ext>
                  </a:extLst>
                </a:gridCol>
              </a:tblGrid>
              <a:tr h="328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строки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875329"/>
                  </a:ext>
                </a:extLst>
              </a:tr>
              <a:tr h="328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658515"/>
                  </a:ext>
                </a:extLst>
              </a:tr>
              <a:tr h="328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барокамер – 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635922"/>
                  </a:ext>
                </a:extLst>
              </a:tr>
              <a:tr h="328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действующих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051573"/>
                  </a:ext>
                </a:extLst>
              </a:tr>
              <a:tr h="328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проведенных сеансов 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29075"/>
                  </a:ext>
                </a:extLst>
              </a:tr>
              <a:tr h="6576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в условиях дневного стационара в дневном стационаре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672894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218A480F-82C8-4604-9867-FB20A7E623B5}"/>
              </a:ext>
            </a:extLst>
          </p:cNvPr>
          <p:cNvSpPr txBox="1">
            <a:spLocks noChangeArrowheads="1"/>
          </p:cNvSpPr>
          <p:nvPr/>
        </p:nvSpPr>
        <p:spPr>
          <a:xfrm>
            <a:off x="1853205" y="367753"/>
            <a:ext cx="10129467" cy="484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</a:t>
            </a:r>
            <a:r>
              <a:rPr kumimoji="0" lang="ru-RU" altLang="ru-RU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4803 «Деятельность отделения гипербарической оксигенации, единица»</a:t>
            </a:r>
            <a:b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97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E98A3B-63B9-4A81-B272-9AF4A34E9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205" y="3927076"/>
            <a:ext cx="6722082" cy="1470113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A1A9F393-0369-46F2-8EB5-3F544E5121FA}"/>
              </a:ext>
            </a:extLst>
          </p:cNvPr>
          <p:cNvSpPr txBox="1">
            <a:spLocks noChangeArrowheads="1"/>
          </p:cNvSpPr>
          <p:nvPr/>
        </p:nvSpPr>
        <p:spPr>
          <a:xfrm>
            <a:off x="1763995" y="27759"/>
            <a:ext cx="10129467" cy="10596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4804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Логопедическая</a:t>
            </a:r>
            <a:r>
              <a:rPr kumimoji="0" lang="ru-RU" altLang="ru-RU" sz="180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помощь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в таблице показывать в случае наличия в т.1001 стр.37 логопедического отделения  ( 37.1 из них для детей)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предоставляются по лицам, закончившим занятия с логопедом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F97A3C-97B5-4672-8B7E-59B1CC3C1B52}"/>
              </a:ext>
            </a:extLst>
          </p:cNvPr>
          <p:cNvSpPr txBox="1"/>
          <p:nvPr/>
        </p:nvSpPr>
        <p:spPr>
          <a:xfrm>
            <a:off x="8740774" y="904940"/>
            <a:ext cx="3899625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200" b="1" u="sng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Внутритабличные</a:t>
            </a:r>
            <a:r>
              <a:rPr lang="ru-RU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проверки</a:t>
            </a:r>
            <a:r>
              <a:rPr lang="en-US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28600" lvl="0" indent="-228600" defTabSz="1042873">
              <a:buFont typeface="Arial" panose="020B0604020202020204" pitchFamily="34" charset="0"/>
              <a:buChar char="•"/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лиц , закончивших  занятия с логопедом включает в себя </a:t>
            </a:r>
            <a:r>
              <a:rPr lang="en-US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28600" lvl="0" indent="-228600" defTabSz="1042873">
              <a:buFont typeface="Arial" panose="020B0604020202020204" pitchFamily="34" charset="0"/>
              <a:buChar char="•"/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от 0 до 14 лет</a:t>
            </a:r>
            <a:r>
              <a:rPr lang="en-US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28600" indent="-228600" defTabSz="1042873">
              <a:buFont typeface="Arial" panose="020B0604020202020204" pitchFamily="34" charset="0"/>
              <a:buChar char="•"/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от </a:t>
            </a:r>
            <a:r>
              <a:rPr lang="en-US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en-US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</a:t>
            </a:r>
            <a:r>
              <a:rPr lang="en-US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defTabSz="1042873">
              <a:buFont typeface="Arial" panose="020B0604020202020204" pitchFamily="34" charset="0"/>
              <a:buChar char="•"/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18 лет и старше</a:t>
            </a:r>
            <a:r>
              <a:rPr lang="en-US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en-US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т.480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стр.1 гр.3 – стр.2гр.3 – стр.3гр.3 = взрослые 18 лет и старше</a:t>
            </a:r>
            <a:endParaRPr lang="en-US" sz="12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1042873">
              <a:defRPr/>
            </a:pP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defTabSz="1042873">
              <a:buFont typeface="Arial" panose="020B0604020202020204" pitchFamily="34" charset="0"/>
              <a:buChar char="•"/>
              <a:defRPr/>
            </a:pPr>
            <a:r>
              <a:rPr lang="ru-RU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Межтабличные проверки</a:t>
            </a:r>
            <a:r>
              <a:rPr lang="en-US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defTabSz="1042873">
              <a:buFont typeface="Arial" panose="020B0604020202020204" pitchFamily="34" charset="0"/>
              <a:buChar char="•"/>
              <a:defRPr/>
            </a:pPr>
            <a:endParaRPr lang="en-US" sz="1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сверить данные о логопедической помощи в т.4804 с наличием в медицинской организации</a:t>
            </a:r>
            <a:r>
              <a:rPr lang="en-US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1042873">
              <a:buFontTx/>
              <a:buChar char="-"/>
              <a:defRPr/>
            </a:pPr>
            <a:r>
              <a:rPr lang="ru-RU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логопедического отделения в т.1001 стр.37</a:t>
            </a:r>
            <a:r>
              <a:rPr lang="en-US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lvl="0" indent="-171450" defTabSz="1042873">
              <a:buFontTx/>
              <a:buChar char="-"/>
              <a:defRPr/>
            </a:pPr>
            <a:r>
              <a:rPr lang="ru-RU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логопеда т.1100 стр. 130</a:t>
            </a:r>
          </a:p>
          <a:p>
            <a:pPr marL="171450" lvl="0" indent="-171450" defTabSz="1042873">
              <a:buFontTx/>
              <a:buChar char="-"/>
              <a:defRPr/>
            </a:pPr>
            <a:endParaRPr lang="ru-RU" sz="1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042873"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т.1001 </a:t>
            </a:r>
            <a:r>
              <a:rPr lang="ru-RU" sz="12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&gt;0 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т.1100 стр.130 гр.6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&gt;0 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в </a:t>
            </a:r>
          </a:p>
          <a:p>
            <a:pPr defTabSz="1042873">
              <a:defRPr/>
            </a:pP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т.4804  по всем строкам может быть показана деятельность</a:t>
            </a:r>
          </a:p>
          <a:p>
            <a:pPr defTabSz="1042873">
              <a:defRPr/>
            </a:pPr>
            <a:endParaRPr lang="ru-RU" sz="12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иных случаях предоставить пояснительную записку.</a:t>
            </a:r>
            <a:endParaRPr lang="en-US" sz="12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1042873">
              <a:buFontTx/>
              <a:buChar char="-"/>
              <a:defRPr/>
            </a:pPr>
            <a:endParaRPr lang="ru-RU" sz="1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24CAAE-C1C2-48D8-A376-458C0C0F4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205" y="1365224"/>
            <a:ext cx="5181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82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C65A2C-6126-414F-9A97-3A6997815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732" y="628218"/>
            <a:ext cx="7219950" cy="5915025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F363137-9816-49DB-877B-11B8B4572C0D}"/>
              </a:ext>
            </a:extLst>
          </p:cNvPr>
          <p:cNvSpPr txBox="1">
            <a:spLocks noChangeArrowheads="1"/>
          </p:cNvSpPr>
          <p:nvPr/>
        </p:nvSpPr>
        <p:spPr>
          <a:xfrm>
            <a:off x="1737732" y="63869"/>
            <a:ext cx="8716535" cy="484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.7 т.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4805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отделения гемосорбции и гравитационной хирургии крови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8638E4-8EE1-4C4B-83EB-7601A94F96F3}"/>
              </a:ext>
            </a:extLst>
          </p:cNvPr>
          <p:cNvSpPr txBox="1"/>
          <p:nvPr/>
        </p:nvSpPr>
        <p:spPr>
          <a:xfrm>
            <a:off x="9075311" y="548101"/>
            <a:ext cx="3899625" cy="6186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в таблице представляются на основании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1042873">
              <a:buFont typeface="Arial" panose="020B0604020202020204" pitchFamily="34" charset="0"/>
              <a:buChar char="•"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карт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пациента, получающего медицинскую помощь в амбулаторных условиях (форма № 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025/у «Медицинская карта пациента, получающего медицинскую помощь в амбулаторных условиях»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карты стационарного больного (форма № 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003/у «Медицинская карта пациента, получающего медицинскую помощь в стационарных условиях, в условиях дневного стационара»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 ошибок и анализа  сведений 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отделения гемосорбции необходимо сверить представленные данные за текущий отчетный период  с данными за предыдущий отчетный период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1042873">
              <a:buFont typeface="Arial" panose="020B0604020202020204" pitchFamily="34" charset="0"/>
              <a:buChar char="•"/>
              <a:defRPr/>
            </a:pPr>
            <a:r>
              <a:rPr lang="ru-RU" altLang="ru-RU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строки 20 « прочие » требуется расшифровка</a:t>
            </a:r>
            <a:r>
              <a:rPr lang="en-US" altLang="ru-RU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200" b="1" u="sng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Внутритабличные</a:t>
            </a:r>
            <a:r>
              <a:rPr lang="ru-RU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проверки</a:t>
            </a:r>
            <a:r>
              <a:rPr lang="en-US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28600" lvl="0" indent="-228600" defTabSz="1042873">
              <a:buFont typeface="Arial" panose="020B0604020202020204" pitchFamily="34" charset="0"/>
              <a:buChar char="•"/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графы 3 «всего» 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строкам таблицы 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 числе  мест в отделении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lvl="0" indent="-171450" defTabSz="1042873">
              <a:buFontTx/>
              <a:buChar char="-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числе процедур по всем строкам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суммой значений данных показателей в подразделениях , оказывающих медицинскую помощь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амбулаторных условиях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defTabSz="1042873">
              <a:defRPr/>
            </a:pP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условиях дневного стационара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стационарных условиях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en-US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т.4805 гр.3 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т.4805 гр.(4+5+6) 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1042873">
              <a:defRPr/>
            </a:pP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всем строкам</a:t>
            </a:r>
          </a:p>
          <a:p>
            <a:pPr lvl="0" defTabSz="1042873">
              <a:defRPr/>
            </a:pP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defTabSz="1042873">
              <a:buFont typeface="Arial" panose="020B0604020202020204" pitchFamily="34" charset="0"/>
              <a:buChar char="•"/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процедурах  в стр.2 максимально  выведены в подстрочниках строки с 3 по 20</a:t>
            </a:r>
          </a:p>
          <a:p>
            <a:pPr marL="228600" lvl="0" indent="-228600" defTabSz="1042873">
              <a:buFont typeface="+mj-lt"/>
              <a:buAutoNum type="arabicPeriod"/>
              <a:defRPr/>
            </a:pPr>
            <a:endParaRPr lang="en-US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т.4805 стр. 2 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т.4805 сумма  </a:t>
            </a:r>
            <a:r>
              <a:rPr lang="ru-RU" sz="12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.(3 по 20)</a:t>
            </a: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по всем графам</a:t>
            </a: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80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6F2793-77E3-4914-8CC6-14A62F66494E}"/>
              </a:ext>
            </a:extLst>
          </p:cNvPr>
          <p:cNvSpPr txBox="1"/>
          <p:nvPr/>
        </p:nvSpPr>
        <p:spPr>
          <a:xfrm>
            <a:off x="1885304" y="300342"/>
            <a:ext cx="9802454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Типичные ошибки при заполнении формы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таблицах 4601 «Деятельность физиотерапевтического отделения  (кабинета)»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4701 «Деятельность кабинета ЛФК», 4801 «Деятельность кабинета рефлексотерапии»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проводится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данных между числом лиц , закончивших лечение, и количеством посещений к профильным специалистам , ведущих пациентов в рамках законченного случая лечения.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5304" y="2310341"/>
            <a:ext cx="9802454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Случаи предоставления пояснительных записок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4802 «Деятельность отделения диализа»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-изменения количества диализных мест относительно предыдущего периода необходимо подтверд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ить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услуг не в отделении диализа подтверждается пояснительной запиской</a:t>
            </a:r>
            <a:r>
              <a:rPr kumimoji="0" lang="en-US" alt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т.4803 «Деятельность отделения гипербарической оксигенации, единица»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изменении количества барокамер по строкам 1 и 2 в сравнении с предыдущим периодом, необходимо предоставить подтверждающие документы.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т.4805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отделения гемосорбции и гравитационной хирургии крови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прочие»  требует расшифровки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93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A43243-0AFD-2E09-73AB-11FF8990E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52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CCB3C4-DC97-BBAB-F81B-3555E924D0A2}"/>
              </a:ext>
            </a:extLst>
          </p:cNvPr>
          <p:cNvSpPr/>
          <p:nvPr/>
        </p:nvSpPr>
        <p:spPr>
          <a:xfrm>
            <a:off x="10292575" y="4363754"/>
            <a:ext cx="1784195" cy="1323439"/>
          </a:xfrm>
          <a:prstGeom prst="rect">
            <a:avLst/>
          </a:prstGeom>
          <a:solidFill>
            <a:srgbClr val="D33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3A46AB-EDD0-6F07-2185-5B795A117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362" y="4502253"/>
            <a:ext cx="1265855" cy="52322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577408F-8851-468A-7FAE-346355C88399}"/>
              </a:ext>
            </a:extLst>
          </p:cNvPr>
          <p:cNvGrpSpPr/>
          <p:nvPr/>
        </p:nvGrpSpPr>
        <p:grpSpPr>
          <a:xfrm>
            <a:off x="0" y="-168951"/>
            <a:ext cx="12192000" cy="4680235"/>
            <a:chOff x="0" y="13589"/>
            <a:chExt cx="12192000" cy="4680235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36A1192F-1A8C-18EA-2C13-092F55EFFD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613" r="9021"/>
            <a:stretch/>
          </p:blipFill>
          <p:spPr>
            <a:xfrm>
              <a:off x="6987497" y="13589"/>
              <a:ext cx="5204503" cy="468023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50703FE-6AD5-D268-E1FB-892D0CAA0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0" y="13589"/>
              <a:ext cx="6987497" cy="467293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04122ED-DE21-48CD-A964-0D81298C69DB}"/>
              </a:ext>
            </a:extLst>
          </p:cNvPr>
          <p:cNvSpPr txBox="1"/>
          <p:nvPr/>
        </p:nvSpPr>
        <p:spPr>
          <a:xfrm>
            <a:off x="430708" y="4345079"/>
            <a:ext cx="9861867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Отдел по учету деятельности амбулаторно- поликлинических медицинских организаций</a:t>
            </a:r>
            <a:r>
              <a:rPr 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457200">
              <a:defRPr/>
            </a:pPr>
            <a:r>
              <a:rPr 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принимающих доступна в интерактивной таблице  НИИОЗММ.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1B8DB6-C7B5-4603-902B-7C17380F9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83" y="4326404"/>
            <a:ext cx="59136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6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8320" y="167640"/>
            <a:ext cx="10393680" cy="652271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документация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21.11.2011 N 323-ФЗ "Об основах охраны здоровья граждан в Российской Федерации"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от 13 мая 2025 г. № 274н «Об утверждении унифицированных форм медицинской документации, используемых в медицинских организациях, оказывающих медицинскую помощь в амбулаторных условиях, и порядков их ведения»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025/у «Медицинская карта пациента, получающего медицинскую помощь в амбулаторных условиях»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от 03.08.2023 г. № 408 «Об утверждении Перечня документов, образующихся в деятельности Министерства здравоохранения Российской Федерации и подведомственных ему организаций, с указанием сроков хранения»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-форма N 042/у "Карта лечащегося в кабинете лечебной физкультуры“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N 044/у "Карта больного, лечащегося в физиотерапевтическом отделении (кабинете)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от 03.08.2023 г. № 408 «Об утверждении Перечня документов, образующихся в деятельности Министерства здравоохранения Российской Федерации и подведомственных ему организаций, с указанием сроков хранения»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-Форма № 042/у «Карта больного, лечащегося в кабинете лечебной физкультуры»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от 13.08.2002 г. № 254 «О совершенствовании организации оказания диализной помощи населению Российской Федерации»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-Форма № 003-1/у «Карта динамического наблюдения диализного больного»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от 05.08.2022 г. № 530н «Об утверждении унифицированных форм медицинской документации, используемых в медицинских организациях, оказывающих медицинскую помощь в стационарных условиях, в условиях дневного стационара и порядков их ведения»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003/у «Медицинская карта пациента, получающего медицинскую помощь в стационарных условиях, в условиях дневного стационара»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5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4418CF4-87A3-490C-9C4E-012B739C7558}"/>
              </a:ext>
            </a:extLst>
          </p:cNvPr>
          <p:cNvSpPr txBox="1">
            <a:spLocks noChangeArrowheads="1"/>
          </p:cNvSpPr>
          <p:nvPr/>
        </p:nvSpPr>
        <p:spPr>
          <a:xfrm>
            <a:off x="1874258" y="-46125"/>
            <a:ext cx="10189587" cy="2171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marL="923948" lvl="0" indent="-923948" algn="ctr">
              <a:defRPr/>
            </a:pPr>
            <a:r>
              <a:rPr lang="ru-RU" alt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2.Указания по заполнению таблиц формы</a:t>
            </a:r>
          </a:p>
          <a:p>
            <a:pPr marL="923948" marR="0" lvl="0" indent="-92394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т</a:t>
            </a:r>
            <a:r>
              <a:rPr kumimoji="0" lang="ru-RU" altLang="ru-RU" sz="16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.4601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физиотерапевтического отделения  (кабинета)</a:t>
            </a:r>
            <a:r>
              <a:rPr kumimoji="0" lang="ru-RU" altLang="ru-RU" sz="16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заполняется на основании сведений из формы № 044/у «Карта больного, лечащегося в физиотерапевтическом отделении (кабинете)» по всем источникам финансирования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строку включаются сведения о пациентах закончивших лечение;</a:t>
            </a:r>
            <a:endParaRPr lang="en-US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строках 2,2.1,2.2  указывать все оказанные пациентам процедуры, независимо от того завершено лечение или нет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 ошибок введены дополнительные строки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графы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3 «из общего числа лиц, закончивших лечение (стр.1): дети 0-17 лет»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«из числа отпущенных процедур (стр.2): детям 0-17 лет, </a:t>
            </a:r>
            <a:r>
              <a:rPr lang="ru-RU" alt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графа 6 «в подразделениях, оказывающих медицинскую помощь в стационарных условиях»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4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7348E9-9232-4EA8-8B21-42051AF5D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597" y="2392739"/>
            <a:ext cx="6981825" cy="4438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A7C133-0FD1-4F3F-A67A-A0692598313D}"/>
              </a:ext>
            </a:extLst>
          </p:cNvPr>
          <p:cNvSpPr txBox="1"/>
          <p:nvPr/>
        </p:nvSpPr>
        <p:spPr>
          <a:xfrm>
            <a:off x="8229183" y="2307074"/>
            <a:ext cx="3962817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r>
              <a:rPr lang="ru-RU" sz="1200" b="1" u="sng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Внутритабличная</a:t>
            </a:r>
            <a:r>
              <a:rPr lang="ru-RU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проверка</a:t>
            </a:r>
            <a:r>
              <a:rPr lang="en-US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графы 3 «всего» 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строкам таблицы 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 числе  лиц , закончивших лечение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lvl="0" indent="-171450" defTabSz="1042873">
              <a:buFontTx/>
              <a:buChar char="-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числе отпущенных процедур , в том числе инвалидам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суммой значений данных показателей в подразделениях , оказывающих медицинскую помощь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амбулаторных условиях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defTabSz="1042873">
              <a:defRPr/>
            </a:pP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условиях дневного стационара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стационарных условиях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т.4601 гр.3 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т.4601 гр.(4+5+6) 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1042873">
              <a:defRPr/>
            </a:pP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строкам</a:t>
            </a:r>
          </a:p>
          <a:p>
            <a:pPr lvl="0" defTabSz="1042873">
              <a:defRPr/>
            </a:pPr>
            <a:endParaRPr lang="en-US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1042873">
              <a:buFont typeface="Arial" panose="020B0604020202020204" pitchFamily="34" charset="0"/>
              <a:buChar char="•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 ошибок и анализа  сведений 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физиотерапевтического отделения необходимо проверять количество процедур на одно лицо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подразделениях, для этого в программе предусмотрены дополнительные </a:t>
            </a:r>
            <a:r>
              <a:rPr lang="ru-RU" alt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авторасчетные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графы (3.1-6.1)</a:t>
            </a: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1042873"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5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73011B-CBAF-41FE-94C5-1C71E0656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696" y="4045094"/>
            <a:ext cx="6054004" cy="22383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7348E9-9232-4EA8-8B21-42051AF5D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695" y="60615"/>
            <a:ext cx="7779655" cy="39844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A2408E-FC89-43F3-94E7-7D21A6219D48}"/>
              </a:ext>
            </a:extLst>
          </p:cNvPr>
          <p:cNvSpPr txBox="1"/>
          <p:nvPr/>
        </p:nvSpPr>
        <p:spPr>
          <a:xfrm>
            <a:off x="6830291" y="1328494"/>
            <a:ext cx="6305845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Межтабличная проверка</a:t>
            </a:r>
            <a:r>
              <a:rPr lang="en-US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деятельности физиотерапевтического отделения  по подразделениям ( амбулаторно, стационар,  дневной стационар) в т.4601 показывать при наличии штатных и занятых ставок  врачей физиотерапевтов и медицинских сестер по физиотерапии ( в части процедур) в таблице 1100 по соответствующим подразделениям .</a:t>
            </a: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на конец отчетного периода  указанные должности вакантны , а в течении года деятельность велась-  необходимо предоставить пояснительную записку.</a:t>
            </a:r>
          </a:p>
          <a:p>
            <a:pPr lvl="0" defTabSz="1042873"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т.1100 стр.109/185 гр.4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т.4601 гр.3 по всем строкам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endParaRPr lang="ru-RU" sz="1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endParaRPr lang="ru-RU" sz="12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-если т.1100 стр.109/185 гр.6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т.4601 гр.4 по всем строкам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defTabSz="1042873"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-если т.1100 стр.109/185 гр.8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т.4601 гр.5/6 по всем строкам </a:t>
            </a:r>
            <a:r>
              <a:rPr lang="en-US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наличия в штатном расписании амбулаторно –                                   поликлинического подразделения/ стационара /дневного стационара и соответствующих  ставок в них.</a:t>
            </a:r>
          </a:p>
          <a:p>
            <a:pPr lvl="0" defTabSz="1042873"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1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CADC51-22EE-4AD5-AF18-C5A10C5CF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21" y="4469988"/>
            <a:ext cx="10334625" cy="1752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7348E9-9232-4EA8-8B21-42051AF5D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696" y="60615"/>
            <a:ext cx="6105958" cy="35762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617566-5DB1-45F4-B33E-4091EADFA284}"/>
              </a:ext>
            </a:extLst>
          </p:cNvPr>
          <p:cNvSpPr txBox="1"/>
          <p:nvPr/>
        </p:nvSpPr>
        <p:spPr>
          <a:xfrm>
            <a:off x="8156428" y="-53039"/>
            <a:ext cx="5670407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r>
              <a:rPr lang="ru-RU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Межтабличная проверка</a:t>
            </a:r>
            <a:r>
              <a:rPr lang="en-US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latin typeface="Times New Roman" pitchFamily="18" charset="0"/>
                <a:cs typeface="Times New Roman" pitchFamily="18" charset="0"/>
              </a:rPr>
              <a:t>Сведения о посещениях к врачам физиотерапевтам  в т.2100 должны </a:t>
            </a:r>
            <a:r>
              <a:rPr lang="ru-RU" sz="1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коррелировать</a:t>
            </a:r>
            <a:r>
              <a:rPr lang="ru-RU" sz="12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0" dirty="0">
                <a:latin typeface="Times New Roman" pitchFamily="18" charset="0"/>
                <a:cs typeface="Times New Roman" pitchFamily="18" charset="0"/>
              </a:rPr>
              <a:t>с данными о лицах, закончивших физиотерапевтическое лечение  в т. </a:t>
            </a:r>
            <a:r>
              <a:rPr lang="en-US" sz="1200" kern="0" dirty="0">
                <a:latin typeface="Times New Roman" pitchFamily="18" charset="0"/>
                <a:cs typeface="Times New Roman" pitchFamily="18" charset="0"/>
              </a:rPr>
              <a:t>4601</a:t>
            </a:r>
            <a:r>
              <a:rPr lang="ru-RU" sz="1200" kern="0" dirty="0">
                <a:latin typeface="Times New Roman" pitchFamily="18" charset="0"/>
                <a:cs typeface="Times New Roman" pitchFamily="18" charset="0"/>
              </a:rPr>
              <a:t>  по</a:t>
            </a:r>
            <a:r>
              <a:rPr lang="en-US" sz="1200" kern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defTabSz="1042873">
              <a:defRPr/>
            </a:pPr>
            <a:r>
              <a:rPr lang="en-US" sz="1200" kern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kern="0" dirty="0">
                <a:latin typeface="Times New Roman" pitchFamily="18" charset="0"/>
                <a:cs typeface="Times New Roman" pitchFamily="18" charset="0"/>
              </a:rPr>
              <a:t> возрастным контингентам</a:t>
            </a:r>
            <a:r>
              <a:rPr lang="en-US" sz="1200" kern="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defTabSz="1042873">
              <a:defRPr/>
            </a:pPr>
            <a:r>
              <a:rPr lang="en-US" sz="1200" kern="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200" kern="0" dirty="0">
                <a:latin typeface="Times New Roman" pitchFamily="18" charset="0"/>
                <a:cs typeface="Times New Roman" pitchFamily="18" charset="0"/>
              </a:rPr>
              <a:t>инвалидам</a:t>
            </a:r>
            <a:r>
              <a:rPr lang="en-US" sz="1200" kern="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kern="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kern="0" dirty="0">
              <a:latin typeface="Times New Roman" pitchFamily="18" charset="0"/>
              <a:cs typeface="Times New Roman" pitchFamily="18" charset="0"/>
            </a:endParaRPr>
          </a:p>
          <a:p>
            <a:pPr lvl="0" defTabSz="1042873"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042873"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042873">
              <a:defRPr/>
            </a:pP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2100 стр. 109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(7+8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+11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т.4601 гр. 4 стр. 1          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</a:p>
          <a:p>
            <a:pPr defTabSz="1042873">
              <a:defRPr/>
            </a:pP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2100 стр. 109.1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(7+8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+11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т.4601 гр. 4 стр. 1.1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инвалиды               </a:t>
            </a:r>
          </a:p>
          <a:p>
            <a:pPr lvl="0" defTabSz="1042873">
              <a:defRPr/>
            </a:pP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2100 стр. 109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гр.8+ гр.13  ≥ т.4601 гр. 4 стр. 3           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  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defTabSz="1042873">
              <a:defRPr/>
            </a:pP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2100 стр. 109.1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гр.8 + гр.13 ≥ т.4601 гр. 4 стр. 1.2     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инвалиды</a:t>
            </a:r>
          </a:p>
          <a:p>
            <a:pPr defTabSz="1042873">
              <a:defRPr/>
            </a:pP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2100 стр. 109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(7+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(11-13)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т.4601 гр. 4 (стр. 1- стр. 3) 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</a:t>
            </a:r>
          </a:p>
          <a:p>
            <a:pPr defTabSz="1042873">
              <a:defRPr/>
            </a:pP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2100 стр. 109.1 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(7+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(11-13)</a:t>
            </a:r>
            <a:r>
              <a:rPr lang="en-US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т.4601 гр. 4 (стр. 1- стр. 3) </a:t>
            </a:r>
            <a:r>
              <a:rPr lang="ru-RU" sz="1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 инвалиды               </a:t>
            </a:r>
          </a:p>
          <a:p>
            <a:pPr defTabSz="1042873">
              <a:defRPr/>
            </a:pP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endParaRPr lang="ru-RU" alt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случае отсутствия посещений в медицинской организации к  врачу  физиотерапевту при  наличии деятельности физиотерапевтического отделения в т.4601 необходимо предоставить пояснительную записку о причинах несоответствия (например</a:t>
            </a:r>
            <a:r>
              <a:rPr lang="en-US" sz="1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физиотерапевтическое лечение пациенты были направлены другими врачами- специалистами).</a:t>
            </a:r>
          </a:p>
          <a:p>
            <a:pPr lvl="0" defTabSz="1042873">
              <a:defRPr/>
            </a:pP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400418-A3FB-425F-888C-E5A862E15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674" y="1084928"/>
            <a:ext cx="573074" cy="46943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3C87EA-650C-4CE8-9858-50F5A84F9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674" y="2840992"/>
            <a:ext cx="573074" cy="469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2DDE9F-A54F-4022-852F-A7642204A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049" y="5858207"/>
            <a:ext cx="438758" cy="3594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D38027D-4EE3-415C-9B37-8584712817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2091" y="5785581"/>
            <a:ext cx="438950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33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68BEDF-72E7-4C89-81A4-65DB57DBD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25" y="129062"/>
            <a:ext cx="6676593" cy="45962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617566-5DB1-45F4-B33E-4091EADFA284}"/>
              </a:ext>
            </a:extLst>
          </p:cNvPr>
          <p:cNvSpPr txBox="1"/>
          <p:nvPr/>
        </p:nvSpPr>
        <p:spPr>
          <a:xfrm>
            <a:off x="7192082" y="3227297"/>
            <a:ext cx="431065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r>
              <a:rPr lang="ru-RU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4.Межтабличная проверка</a:t>
            </a:r>
            <a:r>
              <a:rPr lang="en-US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1042873">
              <a:defRPr/>
            </a:pPr>
            <a:r>
              <a:rPr lang="ru-RU" sz="1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выписанных* из стационара пациентах в т.3100 не должны быть меньше числа лиц , закончивших физиотерапевтическое  лечение в стационарных условиях в т.4601 гр.6.</a:t>
            </a:r>
          </a:p>
          <a:p>
            <a:pPr lvl="0" defTabSz="1042873">
              <a:defRPr/>
            </a:pP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042873"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3100 гр.10+гр.13 стр. 1 ≥ т. 4601 гр.6 стр.1</a:t>
            </a:r>
          </a:p>
          <a:p>
            <a:pPr defTabSz="1042873">
              <a:defRPr/>
            </a:pP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0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Выписанные пациенты считаются по выписанным и   умершим</a:t>
            </a: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400418-A3FB-425F-888C-E5A862E15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883" y="1864246"/>
            <a:ext cx="486426" cy="39845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3E0C5E-35B4-4EA0-A0F8-F721698A6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825" y="4869872"/>
            <a:ext cx="5200650" cy="1752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E421B5-D4FD-467C-96DA-6B492B80D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673" y="6323943"/>
            <a:ext cx="363427" cy="2985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B279D-EB65-41CA-AFDD-A264308F57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207" y="6323943"/>
            <a:ext cx="359695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1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1CBCBE-63C1-4253-A847-5850CDFFE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646" y="3076224"/>
            <a:ext cx="5044353" cy="12469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68BEDF-72E7-4C89-81A4-65DB57DBD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035" y="27348"/>
            <a:ext cx="5138737" cy="45962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617566-5DB1-45F4-B33E-4091EADFA284}"/>
              </a:ext>
            </a:extLst>
          </p:cNvPr>
          <p:cNvSpPr txBox="1"/>
          <p:nvPr/>
        </p:nvSpPr>
        <p:spPr>
          <a:xfrm>
            <a:off x="1535798" y="4416214"/>
            <a:ext cx="10822455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r>
              <a:rPr lang="ru-RU" sz="1200" b="1" u="sng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Межформенная</a:t>
            </a:r>
            <a:r>
              <a:rPr lang="ru-RU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проверка</a:t>
            </a:r>
            <a:r>
              <a:rPr lang="en-US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1042873">
              <a:defRPr/>
            </a:pPr>
            <a:r>
              <a:rPr lang="ru-RU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Число лиц, закончивших лечение в условиях дневного стационара в ФФСН 30  т.4601 гр.5 по возрастным контингентам</a:t>
            </a:r>
            <a:r>
              <a:rPr lang="en-US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:</a:t>
            </a:r>
          </a:p>
          <a:p>
            <a:pPr defTabSz="1042873">
              <a:defRPr/>
            </a:pPr>
            <a:r>
              <a:rPr lang="ru-RU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- </a:t>
            </a:r>
            <a:r>
              <a:rPr lang="ru-RU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общее число лиц, закончивших лечение</a:t>
            </a:r>
            <a:r>
              <a:rPr lang="en-US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  <a:br>
              <a:rPr lang="en-US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</a:br>
            <a:r>
              <a:rPr lang="ru-RU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-</a:t>
            </a:r>
            <a:r>
              <a:rPr lang="ru-RU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несовершеннолетние  от 0 до 17 лет, закончивших лечение</a:t>
            </a:r>
            <a:r>
              <a:rPr lang="en-US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  <a:endParaRPr lang="ru-RU" altLang="ru-RU" sz="1200" dirty="0"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171450" indent="-171450" defTabSz="1042873">
              <a:buFontTx/>
              <a:buChar char="-"/>
              <a:defRPr/>
            </a:pPr>
            <a:r>
              <a:rPr lang="ru-RU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взрослые 18 лет и старше, закончившие лечение</a:t>
            </a:r>
            <a:r>
              <a:rPr lang="en-US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</a:p>
          <a:p>
            <a:pPr defTabSz="1042873">
              <a:defRPr/>
            </a:pPr>
            <a:r>
              <a:rPr lang="ru-RU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 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не должно превышать </a:t>
            </a:r>
            <a:r>
              <a:rPr lang="ru-RU" altLang="ru-RU" sz="1200" dirty="0"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количество выписанных пациентов из дневных стационаров  , оказывающих  медицинскую помощь в амбулаторных условиях( включая стационары на дому) , и в стационарных условиях в ф.14 ДС. </a:t>
            </a: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200" b="1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042873"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т.4601 гр.5 стр. 1 ≤ ф. 14-ДС т. 2000 АПУ стр. 1 гр.(7+9) + т. 2000 АПУ на дому стр. 1 гр.(7 +гр.9)+ т. 2000 СТАЦ стр. 1 гр.(7 +9) 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т.4601 гр.5 стр. 3 ≤ ф. 14-ДС т. 2000 АПУ стр. 1 гр.9 +т. 2000 АПУ на дому стр.1  гр.9+ т. 2000СТАЦ стр. 1 гр.9 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42873"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т.4601 гр.5 стр. 1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тр.5 ≤ ф. 14-ДС т. 2000 АПУ стр. 1 гр.7+ т. 2000 АПУ на дому стр. 1 гр.7 +т. 2000 СТАЦ стр. 1 гр.7  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400418-A3FB-425F-888C-E5A862E15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1" y="1789927"/>
            <a:ext cx="486426" cy="301336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8AA0AC-85CD-42BD-A215-79BDE3258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606" y="3869244"/>
            <a:ext cx="486426" cy="3984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7B415E-9812-49DA-9B4E-E14EFABE74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7647" y="44843"/>
            <a:ext cx="5044354" cy="14639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4F9A60-9720-4F4E-9068-87E70B7340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7647" y="1547787"/>
            <a:ext cx="5044353" cy="14859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C9286F-4B47-46D9-A6CF-51B2B81489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91624" y="4091499"/>
            <a:ext cx="379358" cy="2078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21571FF-C72D-4077-AE8D-56B262671F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8616" y="2808640"/>
            <a:ext cx="377985" cy="2072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BD1874B-C8B0-4A05-A6B7-4B4FFB8D88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2997" y="1310430"/>
            <a:ext cx="377985" cy="2072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B1F2F7A-0495-42A3-8143-2D931C4FEE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83052" y="1276123"/>
            <a:ext cx="366913" cy="2342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6486F36-29DF-44AB-9AF7-9FE92E5163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3915" y="2796382"/>
            <a:ext cx="327288" cy="20728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17B5E81-0DBB-439B-A668-22E07AF816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93786" y="4091630"/>
            <a:ext cx="365792" cy="2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4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952D3C-AF28-4022-9C98-936B92DE2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048" y="2091135"/>
            <a:ext cx="6791325" cy="42291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A9D92EF-1876-46BF-9063-ADA7B9900344}"/>
              </a:ext>
            </a:extLst>
          </p:cNvPr>
          <p:cNvSpPr txBox="1">
            <a:spLocks noChangeArrowheads="1"/>
          </p:cNvSpPr>
          <p:nvPr/>
        </p:nvSpPr>
        <p:spPr>
          <a:xfrm>
            <a:off x="1785048" y="-1"/>
            <a:ext cx="10213664" cy="20829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marL="923948" marR="0" lvl="0" indent="-92394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т</a:t>
            </a:r>
            <a:r>
              <a:rPr kumimoji="0" lang="ru-RU" altLang="ru-RU" sz="16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.4701 « Деятельность кабинета ЛФК»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заполняется на основании сведений из формы № № 042/у «Карта больного, лечащегося в кабинете лечебной физкультуры» по всем источникам финансирования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строку включаются сведения о пациентах закончивших лечение;</a:t>
            </a:r>
            <a:endParaRPr lang="en-US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строках 2, 2.1, 2.2  указывать все оказанные пациентам процедуры, независимо от того завершено лечение или нет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 ошибок введены дополнительные строки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графы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3 «из общего числа лиц, закончивших лечение (стр.1): дети 0-17 лет»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«из числа отпущенных процедур (стр.2): детям 0-17 лет, </a:t>
            </a:r>
            <a:r>
              <a:rPr lang="ru-RU" alt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графа 6 «в подразделениях, оказывающих медицинскую помощь в стационарных условиях »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в таблицу включаются сведения и о пациентах, получивших лечебный массаж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;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kumimoji="0" lang="ru-RU" altLang="ru-RU" sz="14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910639-ABDA-477D-A746-B885803F227A}"/>
              </a:ext>
            </a:extLst>
          </p:cNvPr>
          <p:cNvSpPr txBox="1"/>
          <p:nvPr/>
        </p:nvSpPr>
        <p:spPr>
          <a:xfrm>
            <a:off x="8162277" y="2534583"/>
            <a:ext cx="4029723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defTabSz="1042873">
              <a:defRPr/>
            </a:pPr>
            <a:r>
              <a:rPr lang="ru-RU" sz="1200" b="1" u="sng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Внутритабличная</a:t>
            </a:r>
            <a:r>
              <a:rPr lang="ru-RU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проверка</a:t>
            </a:r>
            <a:r>
              <a:rPr lang="en-US" sz="12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lvl="0" indent="-171450" defTabSz="1042873">
              <a:buFont typeface="Arial" panose="020B0604020202020204" pitchFamily="34" charset="0"/>
              <a:buChar char="•"/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графы 3 «всего» 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строкам таблицы 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 числе  лиц , закончивших лечение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lvl="0" indent="-171450" defTabSz="1042873">
              <a:buFontTx/>
              <a:buChar char="-"/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числе отпущенных процедур , в том числе инвалидам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суммой значений данных показателей в подразделениях , оказывающих медицинскую помощь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амбулаторных условиях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defTabSz="1042873">
              <a:defRPr/>
            </a:pP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условиях дневного стационара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стационарных условиях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r>
              <a:rPr lang="ru-RU" sz="1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т.4701 гр.3 </a:t>
            </a:r>
            <a:r>
              <a:rPr lang="en-US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т.4701 гр.(4+5+6) </a:t>
            </a:r>
          </a:p>
          <a:p>
            <a:pPr lvl="0" defTabSz="1042873">
              <a:defRPr/>
            </a:pPr>
            <a:r>
              <a:rPr lang="ru-RU" sz="1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по всем строкам</a:t>
            </a:r>
          </a:p>
          <a:p>
            <a:pPr lvl="0" defTabSz="1042873">
              <a:defRPr/>
            </a:pPr>
            <a:endParaRPr lang="en-US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1042873">
              <a:buFont typeface="Arial" panose="020B0604020202020204" pitchFamily="34" charset="0"/>
              <a:buChar char="•"/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 ошибок и анализа  сведений 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кабинета </a:t>
            </a:r>
            <a:r>
              <a:rPr lang="ru-RU" alt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ЛФКнеобходимо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проверять количество процедур на одно лицо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подразделениях, для этого в программе предусмотрены дополнительные </a:t>
            </a:r>
            <a:r>
              <a:rPr lang="ru-RU" alt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авторасчетные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графы (3.1-6.1). </a:t>
            </a: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873">
              <a:defRPr/>
            </a:pPr>
            <a:endParaRPr lang="ru-RU" sz="1200" b="1" u="sng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4560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24195</TotalTime>
  <Words>4141</Words>
  <Application>Microsoft Office PowerPoint</Application>
  <PresentationFormat>Широкоэкранный</PresentationFormat>
  <Paragraphs>376</Paragraphs>
  <Slides>24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Calibri Light</vt:lpstr>
      <vt:lpstr>Calibri</vt:lpstr>
      <vt:lpstr>IBM Plex Sans</vt:lpstr>
      <vt:lpstr>Arial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Наталья</cp:lastModifiedBy>
  <cp:revision>432</cp:revision>
  <dcterms:created xsi:type="dcterms:W3CDTF">2022-10-14T11:10:30Z</dcterms:created>
  <dcterms:modified xsi:type="dcterms:W3CDTF">2025-12-20T20:16:59Z</dcterms:modified>
</cp:coreProperties>
</file>